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0" autoAdjust="0"/>
    <p:restoredTop sz="0" autoAdjust="0"/>
  </p:normalViewPr>
  <p:slideViewPr>
    <p:cSldViewPr>
      <p:cViewPr varScale="1">
        <p:scale>
          <a:sx n="63" d="100"/>
          <a:sy n="63" d="100"/>
        </p:scale>
        <p:origin x="1772" y="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8AC80-42DE-471B-801A-19A6E7B07891}" type="datetimeFigureOut">
              <a:rPr lang="nl-NL" smtClean="0"/>
              <a:t>25-1-2024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56D3A-3180-4577-B9C6-0248F3F4092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795429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8AC80-42DE-471B-801A-19A6E7B07891}" type="datetimeFigureOut">
              <a:rPr lang="nl-NL" smtClean="0"/>
              <a:t>25-1-2024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56D3A-3180-4577-B9C6-0248F3F4092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730435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8AC80-42DE-471B-801A-19A6E7B07891}" type="datetimeFigureOut">
              <a:rPr lang="nl-NL" smtClean="0"/>
              <a:t>25-1-2024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56D3A-3180-4577-B9C6-0248F3F4092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084077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8AC80-42DE-471B-801A-19A6E7B07891}" type="datetimeFigureOut">
              <a:rPr lang="nl-NL" smtClean="0"/>
              <a:t>25-1-2024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56D3A-3180-4577-B9C6-0248F3F4092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908860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8AC80-42DE-471B-801A-19A6E7B07891}" type="datetimeFigureOut">
              <a:rPr lang="nl-NL" smtClean="0"/>
              <a:t>25-1-2024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56D3A-3180-4577-B9C6-0248F3F4092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714153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8AC80-42DE-471B-801A-19A6E7B07891}" type="datetimeFigureOut">
              <a:rPr lang="nl-NL" smtClean="0"/>
              <a:t>25-1-2024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56D3A-3180-4577-B9C6-0248F3F4092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177638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8AC80-42DE-471B-801A-19A6E7B07891}" type="datetimeFigureOut">
              <a:rPr lang="nl-NL" smtClean="0"/>
              <a:t>25-1-2024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56D3A-3180-4577-B9C6-0248F3F4092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049314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8AC80-42DE-471B-801A-19A6E7B07891}" type="datetimeFigureOut">
              <a:rPr lang="nl-NL" smtClean="0"/>
              <a:t>25-1-2024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56D3A-3180-4577-B9C6-0248F3F4092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45044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8AC80-42DE-471B-801A-19A6E7B07891}" type="datetimeFigureOut">
              <a:rPr lang="nl-NL" smtClean="0"/>
              <a:t>25-1-2024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56D3A-3180-4577-B9C6-0248F3F4092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723962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8AC80-42DE-471B-801A-19A6E7B07891}" type="datetimeFigureOut">
              <a:rPr lang="nl-NL" smtClean="0"/>
              <a:t>25-1-2024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56D3A-3180-4577-B9C6-0248F3F4092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527744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8AC80-42DE-471B-801A-19A6E7B07891}" type="datetimeFigureOut">
              <a:rPr lang="nl-NL" smtClean="0"/>
              <a:t>25-1-2024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56D3A-3180-4577-B9C6-0248F3F4092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23473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78AC80-42DE-471B-801A-19A6E7B07891}" type="datetimeFigureOut">
              <a:rPr lang="nl-NL" smtClean="0"/>
              <a:t>25-1-2024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056D3A-3180-4577-B9C6-0248F3F4092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740872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H4 De Opslagmethode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766936"/>
          </a:xfrm>
        </p:spPr>
        <p:txBody>
          <a:bodyPr/>
          <a:lstStyle/>
          <a:p>
            <a:r>
              <a:rPr lang="nl-NL" dirty="0"/>
              <a:t>Directe en Indirecte kosten</a:t>
            </a:r>
          </a:p>
        </p:txBody>
      </p:sp>
    </p:spTree>
    <p:extLst>
      <p:ext uri="{BB962C8B-B14F-4D97-AF65-F5344CB8AC3E}">
        <p14:creationId xmlns:p14="http://schemas.microsoft.com/office/powerpoint/2010/main" val="30396423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Kosten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Directe kosten </a:t>
            </a:r>
            <a:r>
              <a:rPr lang="nl-NL" dirty="0">
                <a:sym typeface="Wingdings" panose="05000000000000000000" pitchFamily="2" charset="2"/>
              </a:rPr>
              <a:t> 	Direct aanwijsbaar in het 				product of dienst</a:t>
            </a:r>
          </a:p>
          <a:p>
            <a:r>
              <a:rPr lang="nl-NL" dirty="0">
                <a:sym typeface="Wingdings" panose="05000000000000000000" pitchFamily="2" charset="2"/>
              </a:rPr>
              <a:t>Indirecte kosten  	Niet directe aanwijsbaar</a:t>
            </a:r>
          </a:p>
          <a:p>
            <a:pPr marL="0" indent="0">
              <a:buNone/>
            </a:pPr>
            <a:r>
              <a:rPr lang="nl-NL" dirty="0">
                <a:sym typeface="Wingdings" panose="05000000000000000000" pitchFamily="2" charset="2"/>
              </a:rPr>
              <a:t>				maar worden gemaakt 				voor het bedrijf als geheel</a:t>
            </a:r>
          </a:p>
          <a:p>
            <a:r>
              <a:rPr lang="nl-NL" dirty="0">
                <a:sym typeface="Wingdings" panose="05000000000000000000" pitchFamily="2" charset="2"/>
              </a:rPr>
              <a:t>Indirecte kosten moeten via een opslagpercentage op de directe kosten worden terugverdiend!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036019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nl-NL" dirty="0"/>
              <a:t>Voorbeeld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980728"/>
            <a:ext cx="8507288" cy="5616624"/>
          </a:xfrm>
        </p:spPr>
        <p:txBody>
          <a:bodyPr>
            <a:normAutofit fontScale="92500" lnSpcReduction="20000"/>
          </a:bodyPr>
          <a:lstStyle/>
          <a:p>
            <a:r>
              <a:rPr lang="nl-NL" dirty="0"/>
              <a:t>Begroting komend boekjaar:</a:t>
            </a:r>
          </a:p>
          <a:p>
            <a:r>
              <a:rPr lang="nl-NL" sz="2800" b="1" dirty="0"/>
              <a:t>Directe kosten:</a:t>
            </a:r>
          </a:p>
          <a:p>
            <a:pPr lvl="1"/>
            <a:r>
              <a:rPr lang="nl-NL" sz="2400" dirty="0"/>
              <a:t>Materiaal kosten		€ 600.000</a:t>
            </a:r>
          </a:p>
          <a:p>
            <a:pPr lvl="1"/>
            <a:r>
              <a:rPr lang="nl-NL" sz="2400" dirty="0"/>
              <a:t>Directe loonkosten	</a:t>
            </a:r>
            <a:r>
              <a:rPr lang="nl-NL" sz="2400" u="sng" dirty="0"/>
              <a:t>€ 240.000</a:t>
            </a:r>
          </a:p>
          <a:p>
            <a:pPr marL="457200" lvl="1" indent="0">
              <a:buNone/>
            </a:pPr>
            <a:r>
              <a:rPr lang="nl-NL" sz="2400" dirty="0"/>
              <a:t>				</a:t>
            </a:r>
            <a:r>
              <a:rPr lang="nl-NL" sz="2400" b="1" dirty="0"/>
              <a:t>€ 840.000</a:t>
            </a:r>
          </a:p>
          <a:p>
            <a:r>
              <a:rPr lang="nl-NL" sz="2800" b="1" dirty="0"/>
              <a:t>Indirecte kosten:</a:t>
            </a:r>
          </a:p>
          <a:p>
            <a:pPr lvl="1"/>
            <a:r>
              <a:rPr lang="nl-NL" sz="2400" dirty="0"/>
              <a:t>Afschrijvingen		€ 160.000</a:t>
            </a:r>
          </a:p>
          <a:p>
            <a:pPr lvl="1"/>
            <a:r>
              <a:rPr lang="nl-NL" sz="2400" dirty="0"/>
              <a:t>Huisvestingskosten	€   72.000</a:t>
            </a:r>
          </a:p>
          <a:p>
            <a:pPr lvl="1"/>
            <a:r>
              <a:rPr lang="nl-NL" sz="2400" dirty="0"/>
              <a:t>Administratiekosten	€   24.000</a:t>
            </a:r>
          </a:p>
          <a:p>
            <a:pPr lvl="1"/>
            <a:r>
              <a:rPr lang="nl-NL" sz="2400" dirty="0"/>
              <a:t>Rentekosten		€   48.000</a:t>
            </a:r>
          </a:p>
          <a:p>
            <a:pPr lvl="1"/>
            <a:r>
              <a:rPr lang="nl-NL" sz="2400" dirty="0"/>
              <a:t>Indirecte loonkosten	€ 352.000</a:t>
            </a:r>
          </a:p>
          <a:p>
            <a:pPr lvl="1"/>
            <a:r>
              <a:rPr lang="nl-NL" sz="2400" dirty="0"/>
              <a:t>Diverse kosten		</a:t>
            </a:r>
            <a:r>
              <a:rPr lang="nl-NL" sz="2400" u="sng" dirty="0"/>
              <a:t>€   16.000</a:t>
            </a:r>
          </a:p>
          <a:p>
            <a:pPr marL="457200" lvl="1" indent="0">
              <a:buNone/>
            </a:pPr>
            <a:r>
              <a:rPr lang="nl-NL" sz="2400" dirty="0"/>
              <a:t>				</a:t>
            </a:r>
            <a:r>
              <a:rPr lang="nl-NL" sz="2400" b="1" dirty="0"/>
              <a:t>€  672.000</a:t>
            </a:r>
          </a:p>
          <a:p>
            <a:pPr marL="457200" lvl="1" indent="0">
              <a:buNone/>
            </a:pPr>
            <a:endParaRPr lang="nl-NL" sz="2400" b="1" dirty="0"/>
          </a:p>
          <a:p>
            <a:pPr marL="400050"/>
            <a:r>
              <a:rPr lang="nl-NL" sz="2400" b="1" dirty="0"/>
              <a:t>Hoe indirecte kosten uit te drukken in een % van de directe kosten?</a:t>
            </a:r>
          </a:p>
          <a:p>
            <a:pPr marL="57150" indent="0">
              <a:buNone/>
            </a:pPr>
            <a:endParaRPr lang="nl-NL" sz="2400" b="1" dirty="0"/>
          </a:p>
          <a:p>
            <a:pPr lvl="1"/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746620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Uitwerking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464187"/>
            <a:ext cx="8640961" cy="37585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336263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Bepalen aanbiedingsprijs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l-NL" dirty="0"/>
              <a:t>Stel voor een project/klus is nodig:</a:t>
            </a:r>
          </a:p>
          <a:p>
            <a:endParaRPr lang="nl-NL" dirty="0"/>
          </a:p>
          <a:p>
            <a:r>
              <a:rPr lang="nl-NL" dirty="0"/>
              <a:t>Materiaal: € 400</a:t>
            </a:r>
          </a:p>
          <a:p>
            <a:r>
              <a:rPr lang="nl-NL" dirty="0"/>
              <a:t>Direct loon: € 120</a:t>
            </a:r>
          </a:p>
          <a:p>
            <a:r>
              <a:rPr lang="nl-NL" dirty="0"/>
              <a:t>Winst opslag: 10%</a:t>
            </a:r>
          </a:p>
          <a:p>
            <a:endParaRPr lang="nl-NL" dirty="0"/>
          </a:p>
          <a:p>
            <a:r>
              <a:rPr lang="nl-NL" dirty="0"/>
              <a:t>Bereken de aanbiedingsprijs op basis van de opslagmethode. Ga uit van het opslagpercentage voor indirecte kosten van 80% (vorige sheet)</a:t>
            </a:r>
          </a:p>
        </p:txBody>
      </p:sp>
    </p:spTree>
    <p:extLst>
      <p:ext uri="{BB962C8B-B14F-4D97-AF65-F5344CB8AC3E}">
        <p14:creationId xmlns:p14="http://schemas.microsoft.com/office/powerpoint/2010/main" val="39635857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Uitwerking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713" y="1412776"/>
            <a:ext cx="7648575" cy="45365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00604127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</TotalTime>
  <Words>187</Words>
  <Application>Microsoft Office PowerPoint</Application>
  <PresentationFormat>Diavoorstelling (4:3)</PresentationFormat>
  <Paragraphs>34</Paragraphs>
  <Slides>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10" baseType="lpstr">
      <vt:lpstr>Arial</vt:lpstr>
      <vt:lpstr>Calibri</vt:lpstr>
      <vt:lpstr>Wingdings</vt:lpstr>
      <vt:lpstr>Kantoorthema</vt:lpstr>
      <vt:lpstr>H4 De Opslagmethode</vt:lpstr>
      <vt:lpstr>Kosten</vt:lpstr>
      <vt:lpstr>Voorbeeld</vt:lpstr>
      <vt:lpstr>Uitwerking</vt:lpstr>
      <vt:lpstr>Bepalen aanbiedingsprijs</vt:lpstr>
      <vt:lpstr>Uitwerking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§2.2.6 De Opslagmethode</dc:title>
  <dc:creator>klappe</dc:creator>
  <cp:lastModifiedBy>Jacco Klappe</cp:lastModifiedBy>
  <cp:revision>9</cp:revision>
  <dcterms:created xsi:type="dcterms:W3CDTF">2013-10-16T09:40:42Z</dcterms:created>
  <dcterms:modified xsi:type="dcterms:W3CDTF">2024-01-25T07:49:11Z</dcterms:modified>
</cp:coreProperties>
</file>